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7" r:id="rId5"/>
    <p:sldId id="258" r:id="rId6"/>
    <p:sldId id="259" r:id="rId7"/>
    <p:sldId id="260" r:id="rId8"/>
    <p:sldId id="261" r:id="rId9"/>
    <p:sldId id="262" r:id="rId10"/>
    <p:sldId id="264" r:id="rId11"/>
    <p:sldId id="263" r:id="rId12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22D41F-C5B6-4B90-8EDB-3BC8E0681C8A}" v="355" dt="2022-09-14T07:01:33.9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80268" autoAdjust="0"/>
  </p:normalViewPr>
  <p:slideViewPr>
    <p:cSldViewPr snapToGrid="0">
      <p:cViewPr varScale="1">
        <p:scale>
          <a:sx n="75" d="100"/>
          <a:sy n="75" d="100"/>
        </p:scale>
        <p:origin x="468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microsoft.com/office/2016/11/relationships/changesInfo" Target="changesInfos/changesInfo1.xml"/><Relationship Id="rId1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i Mathies" userId="" providerId="" clId="{E322D41F-C5B6-4B90-8EDB-3BC8E0681C8A}"/>
    <pc:docChg chg="custSel addSld modSld">
      <pc:chgData name="Andi Mathies" userId="" providerId="" clId="{E322D41F-C5B6-4B90-8EDB-3BC8E0681C8A}" dt="2022-09-14T07:01:33.997" v="458" actId="20577"/>
      <pc:docMkLst>
        <pc:docMk/>
      </pc:docMkLst>
      <pc:sldChg chg="modSp mod">
        <pc:chgData name="Andi Mathies" userId="" providerId="" clId="{E322D41F-C5B6-4B90-8EDB-3BC8E0681C8A}" dt="2022-09-14T06:57:13.322" v="431" actId="1076"/>
        <pc:sldMkLst>
          <pc:docMk/>
          <pc:sldMk cId="3476349106" sldId="257"/>
        </pc:sldMkLst>
        <pc:spChg chg="mod">
          <ac:chgData name="Andi Mathies" userId="" providerId="" clId="{E322D41F-C5B6-4B90-8EDB-3BC8E0681C8A}" dt="2022-09-14T06:57:09.717" v="430" actId="1076"/>
          <ac:spMkLst>
            <pc:docMk/>
            <pc:sldMk cId="3476349106" sldId="257"/>
            <ac:spMk id="3" creationId="{FD010E97-8929-0889-2264-C8B99993941C}"/>
          </ac:spMkLst>
        </pc:spChg>
        <pc:spChg chg="mod">
          <ac:chgData name="Andi Mathies" userId="" providerId="" clId="{E322D41F-C5B6-4B90-8EDB-3BC8E0681C8A}" dt="2022-09-14T06:57:13.322" v="431" actId="1076"/>
          <ac:spMkLst>
            <pc:docMk/>
            <pc:sldMk cId="3476349106" sldId="257"/>
            <ac:spMk id="4" creationId="{8F40AA99-E881-866D-D7FB-00C83D853136}"/>
          </ac:spMkLst>
        </pc:spChg>
      </pc:sldChg>
      <pc:sldChg chg="modSp mod">
        <pc:chgData name="Andi Mathies" userId="" providerId="" clId="{E322D41F-C5B6-4B90-8EDB-3BC8E0681C8A}" dt="2022-09-14T06:57:27.713" v="434" actId="255"/>
        <pc:sldMkLst>
          <pc:docMk/>
          <pc:sldMk cId="3304194201" sldId="258"/>
        </pc:sldMkLst>
        <pc:spChg chg="mod">
          <ac:chgData name="Andi Mathies" userId="" providerId="" clId="{E322D41F-C5B6-4B90-8EDB-3BC8E0681C8A}" dt="2022-09-14T06:57:27.713" v="434" actId="255"/>
          <ac:spMkLst>
            <pc:docMk/>
            <pc:sldMk cId="3304194201" sldId="258"/>
            <ac:spMk id="5" creationId="{E2548A1A-DF92-13E5-B2C2-2C53978EB842}"/>
          </ac:spMkLst>
        </pc:spChg>
      </pc:sldChg>
      <pc:sldChg chg="modSp">
        <pc:chgData name="Andi Mathies" userId="" providerId="" clId="{E322D41F-C5B6-4B90-8EDB-3BC8E0681C8A}" dt="2022-09-14T06:58:53.890" v="447" actId="20577"/>
        <pc:sldMkLst>
          <pc:docMk/>
          <pc:sldMk cId="3127747327" sldId="260"/>
        </pc:sldMkLst>
        <pc:spChg chg="mod">
          <ac:chgData name="Andi Mathies" userId="" providerId="" clId="{E322D41F-C5B6-4B90-8EDB-3BC8E0681C8A}" dt="2022-09-14T06:58:53.890" v="447" actId="20577"/>
          <ac:spMkLst>
            <pc:docMk/>
            <pc:sldMk cId="3127747327" sldId="260"/>
            <ac:spMk id="29" creationId="{F6A3BB28-86F5-9A2D-2AA8-9096BF5A0D7F}"/>
          </ac:spMkLst>
        </pc:spChg>
      </pc:sldChg>
      <pc:sldChg chg="addSp delSp modSp mod delAnim modAnim">
        <pc:chgData name="Andi Mathies" userId="" providerId="" clId="{E322D41F-C5B6-4B90-8EDB-3BC8E0681C8A}" dt="2022-09-14T07:00:24.119" v="451" actId="1076"/>
        <pc:sldMkLst>
          <pc:docMk/>
          <pc:sldMk cId="2441531181" sldId="261"/>
        </pc:sldMkLst>
        <pc:spChg chg="add mod">
          <ac:chgData name="Andi Mathies" userId="" providerId="" clId="{E322D41F-C5B6-4B90-8EDB-3BC8E0681C8A}" dt="2022-09-14T07:00:24.119" v="451" actId="1076"/>
          <ac:spMkLst>
            <pc:docMk/>
            <pc:sldMk cId="2441531181" sldId="261"/>
            <ac:spMk id="10" creationId="{C77F282C-D714-430E-17FF-B5AA48731AAB}"/>
          </ac:spMkLst>
        </pc:spChg>
        <pc:spChg chg="mod">
          <ac:chgData name="Andi Mathies" userId="" providerId="" clId="{E322D41F-C5B6-4B90-8EDB-3BC8E0681C8A}" dt="2022-09-14T07:00:21.016" v="450" actId="1076"/>
          <ac:spMkLst>
            <pc:docMk/>
            <pc:sldMk cId="2441531181" sldId="261"/>
            <ac:spMk id="14" creationId="{971ADE3A-08AF-AEA4-DABA-CEC945DBDF93}"/>
          </ac:spMkLst>
        </pc:spChg>
        <pc:spChg chg="mod">
          <ac:chgData name="Andi Mathies" userId="" providerId="" clId="{E322D41F-C5B6-4B90-8EDB-3BC8E0681C8A}" dt="2022-09-14T07:00:14.468" v="449" actId="1076"/>
          <ac:spMkLst>
            <pc:docMk/>
            <pc:sldMk cId="2441531181" sldId="261"/>
            <ac:spMk id="15" creationId="{8274AC3B-9205-0DD1-68D0-BAFE7CF08F09}"/>
          </ac:spMkLst>
        </pc:spChg>
        <pc:spChg chg="mod">
          <ac:chgData name="Andi Mathies" userId="" providerId="" clId="{E322D41F-C5B6-4B90-8EDB-3BC8E0681C8A}" dt="2022-09-14T07:00:11.491" v="448" actId="1076"/>
          <ac:spMkLst>
            <pc:docMk/>
            <pc:sldMk cId="2441531181" sldId="261"/>
            <ac:spMk id="16" creationId="{51311E06-F495-1DB9-3232-4FB4BA73930F}"/>
          </ac:spMkLst>
        </pc:spChg>
        <pc:spChg chg="del">
          <ac:chgData name="Andi Mathies" userId="" providerId="" clId="{E322D41F-C5B6-4B90-8EDB-3BC8E0681C8A}" dt="2022-09-14T06:11:29.441" v="0" actId="478"/>
          <ac:spMkLst>
            <pc:docMk/>
            <pc:sldMk cId="2441531181" sldId="261"/>
            <ac:spMk id="17" creationId="{D5162A9B-295E-2DD8-A97A-6BAF34920BF3}"/>
          </ac:spMkLst>
        </pc:spChg>
      </pc:sldChg>
      <pc:sldChg chg="modSp modAnim">
        <pc:chgData name="Andi Mathies" userId="" providerId="" clId="{E322D41F-C5B6-4B90-8EDB-3BC8E0681C8A}" dt="2022-09-14T07:01:02.341" v="452" actId="20577"/>
        <pc:sldMkLst>
          <pc:docMk/>
          <pc:sldMk cId="2875880647" sldId="262"/>
        </pc:sldMkLst>
        <pc:spChg chg="mod">
          <ac:chgData name="Andi Mathies" userId="" providerId="" clId="{E322D41F-C5B6-4B90-8EDB-3BC8E0681C8A}" dt="2022-09-14T07:01:02.341" v="452" actId="20577"/>
          <ac:spMkLst>
            <pc:docMk/>
            <pc:sldMk cId="2875880647" sldId="262"/>
            <ac:spMk id="18" creationId="{C70D7A55-6BED-6721-3874-96E77126188E}"/>
          </ac:spMkLst>
        </pc:spChg>
      </pc:sldChg>
      <pc:sldChg chg="modSp mod modNotesTx">
        <pc:chgData name="Andi Mathies" userId="" providerId="" clId="{E322D41F-C5B6-4B90-8EDB-3BC8E0681C8A}" dt="2022-09-14T07:01:13.651" v="453" actId="6549"/>
        <pc:sldMkLst>
          <pc:docMk/>
          <pc:sldMk cId="731679082" sldId="263"/>
        </pc:sldMkLst>
        <pc:spChg chg="mod">
          <ac:chgData name="Andi Mathies" userId="" providerId="" clId="{E322D41F-C5B6-4B90-8EDB-3BC8E0681C8A}" dt="2022-09-14T06:56:33.778" v="425" actId="20577"/>
          <ac:spMkLst>
            <pc:docMk/>
            <pc:sldMk cId="731679082" sldId="263"/>
            <ac:spMk id="5" creationId="{E99CA385-16A7-0B75-A4A1-DC97314FAE31}"/>
          </ac:spMkLst>
        </pc:spChg>
      </pc:sldChg>
      <pc:sldChg chg="modSp add mod modAnim modNotesTx">
        <pc:chgData name="Andi Mathies" userId="" providerId="" clId="{E322D41F-C5B6-4B90-8EDB-3BC8E0681C8A}" dt="2022-09-14T07:01:33.997" v="458" actId="20577"/>
        <pc:sldMkLst>
          <pc:docMk/>
          <pc:sldMk cId="3158138901" sldId="264"/>
        </pc:sldMkLst>
        <pc:spChg chg="mod">
          <ac:chgData name="Andi Mathies" userId="" providerId="" clId="{E322D41F-C5B6-4B90-8EDB-3BC8E0681C8A}" dt="2022-09-14T06:54:18.766" v="400" actId="20577"/>
          <ac:spMkLst>
            <pc:docMk/>
            <pc:sldMk cId="3158138901" sldId="264"/>
            <ac:spMk id="10" creationId="{2CF0C60F-CAFB-8175-8DF8-9C63257D59C0}"/>
          </ac:spMkLst>
        </pc:spChg>
        <pc:spChg chg="mod">
          <ac:chgData name="Andi Mathies" userId="" providerId="" clId="{E322D41F-C5B6-4B90-8EDB-3BC8E0681C8A}" dt="2022-09-14T07:01:33.997" v="458" actId="20577"/>
          <ac:spMkLst>
            <pc:docMk/>
            <pc:sldMk cId="3158138901" sldId="264"/>
            <ac:spMk id="18" creationId="{C70D7A55-6BED-6721-3874-96E77126188E}"/>
          </ac:spMkLst>
        </pc:spChg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677A9-CCFC-421C-B0E8-B227F8F3D860}" type="datetimeFigureOut">
              <a:rPr lang="en-CH" smtClean="0"/>
              <a:t>14/09/2022</a:t>
            </a:fld>
            <a:endParaRPr lang="en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FCD48-009C-4DB5-9D55-4B37B22B29E1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82508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Relationship Id="rId3" Type="http://schemas.openxmlformats.org/officeDocument/2006/relationships/hyperlink" Target="https://www.schau-hin.info/grundlagen/medienzeiten-feste-bildschirmzeiten-fuer-kinder-vereinbaren" TargetMode="Externa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Hinweis zur Vorlage (vor Verwendung löschen): Im Oktober 2026 für die Handreichung One-to-One-Computing an das geltende Recht angepasst – Faustregel zur Medienzeit einer deutschen Website in den Notizen durch den Verweis auf Jugend und Medien ersetzt. Grundlage: Nationale Plattform Jugend und Medien (BSV). Vorlage einer Schule, nicht rechtlich geprüft.</a:t>
            </a:r>
          </a:p>
          <a:p/>
          <a:p>
            <a:r>
              <a:t>To do: </a:t>
            </a:r>
          </a:p>
          <a:p>
            <a:r>
              <a:t>Nutzungsvereinbarung für alle Eltern ausdrucken und mitnehmen</a:t>
            </a:r>
          </a:p>
          <a:p>
            <a:r>
              <a:t>Gerät mitnehmen</a:t>
            </a:r>
          </a:p>
          <a:p>
            <a:r>
              <a:t>Tipps von SSA ausdrucken und auflegen</a:t>
            </a:r>
          </a:p>
          <a:p/>
          <a:p>
            <a:r>
              <a:t>Person kurz vorstellen</a:t>
            </a:r>
          </a:p>
          <a:p/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AFCD48-009C-4DB5-9D55-4B37B22B29E1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83856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 IT-Bildungsoffensive vom Kanton SG sieht unter anderem vor, die Schülerinnen und Schüler auf die </a:t>
            </a:r>
            <a:r>
              <a:rPr lang="de-CH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KLICK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mobile, vernetzte und digitalisierte Arbeitswelt vorzubereiten, die sie dereinst erwarten wird. </a:t>
            </a:r>
          </a:p>
          <a:p>
            <a:endParaRPr lang="de-CH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dirty="0"/>
              <a:t>damit sie bereit für die weiterführenden Schulen und Berufslehren sind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/>
              <a:t>bereit für die Herausforderung der digitalen Gesellschaft</a:t>
            </a:r>
          </a:p>
          <a:p>
            <a:endParaRPr lang="de-CH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 ein paar Jahren müssen alle Schulen 1to1 nutzen</a:t>
            </a:r>
            <a:endParaRPr lang="de-CH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AFCD48-009C-4DB5-9D55-4B37B22B29E1}" type="slidenum">
              <a:rPr lang="en-CH" smtClean="0"/>
              <a:t>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38091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200" dirty="0"/>
              <a:t>Aber keine Angst, der Unterricht wird nicht total digitalisiert. Die Lernziele für die Kinder sind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endParaRPr lang="de-CH" sz="1200" dirty="0"/>
          </a:p>
          <a:p>
            <a:r>
              <a:rPr lang="de-CH" sz="1200" b="1" dirty="0"/>
              <a:t>Umgang mit digitalen Medien*: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dirty="0"/>
              <a:t>Sowohl Technik, wie auch Anwendungen und Verhalten (= Verantwortungsbewusster Umgang)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CH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 sz="1200" dirty="0"/>
              <a:t>* Auch LP sind Teil der Bildungsoffensive. Sie müssen sich weiterbilden. Nicht nur im Umgang mit den </a:t>
            </a:r>
            <a:r>
              <a:rPr lang="de-CH" sz="1200" dirty="0" err="1"/>
              <a:t>den</a:t>
            </a:r>
            <a:r>
              <a:rPr lang="de-CH" sz="1200" dirty="0"/>
              <a:t> Medien (Bsp. </a:t>
            </a:r>
            <a:r>
              <a:rPr lang="de-CH" sz="1200" dirty="0" err="1"/>
              <a:t>Aprendo</a:t>
            </a:r>
            <a:r>
              <a:rPr lang="de-CH" sz="1200" dirty="0"/>
              <a:t>) sondern auch in Mediendidaktik (Bsp. Entwicklung von Methoden an 1to1-Workshops in diesem Jahr)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CH" sz="1200" dirty="0"/>
          </a:p>
          <a:p>
            <a:r>
              <a:rPr lang="de-CH" sz="1200" b="1" dirty="0"/>
              <a:t>Individualisiertes Lernen: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dirty="0"/>
              <a:t>Selbstständiges Lernen, orts- und zeitunabhängig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dirty="0"/>
              <a:t>Monitoring, Perspektive auf Lernprozess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dirty="0"/>
              <a:t>Mehr Differenzierung möglich durch mehr Angebote</a:t>
            </a:r>
          </a:p>
          <a:p>
            <a:endParaRPr lang="de-CH" sz="1200" dirty="0"/>
          </a:p>
          <a:p>
            <a:r>
              <a:rPr lang="de-CH" sz="1200" b="1" dirty="0"/>
              <a:t>Kooperatives und vernetztes Lernen: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dirty="0"/>
              <a:t>Interaktivität/Austausch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dirty="0"/>
              <a:t>Partner- und Gruppenarbeit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dirty="0"/>
              <a:t>Zugang zum WWW</a:t>
            </a:r>
          </a:p>
          <a:p>
            <a:endParaRPr lang="de-CH" sz="1200" dirty="0"/>
          </a:p>
          <a:p>
            <a:r>
              <a:rPr lang="de-CH" sz="1200" b="1" dirty="0"/>
              <a:t>Kompetenzorientierter Unterricht ergänzen und erweitern: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Diese Ziele sind nicht neu: Individualisierung, Differenzierung, Kooperation gehört zum modernen, kompetenzorientierten Unterricht. Gommiswald pflegt diesen seit Jahren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CH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1200" dirty="0"/>
              <a:t>https://www.phsg.ch/de/szenario-one-one-computing</a:t>
            </a:r>
            <a:endParaRPr lang="en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AFCD48-009C-4DB5-9D55-4B37B22B29E1}" type="slidenum">
              <a:rPr lang="en-CH" smtClean="0"/>
              <a:t>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60993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e-DE" sz="1200" b="1" dirty="0"/>
              <a:t>konvertibles Laptop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sz="1200" b="0" dirty="0"/>
              <a:t>Multimedial (Kamera, Stift) und stabil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12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1200" b="1" dirty="0"/>
              <a:t>bis Ende Schulzeit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sz="1200" b="0" dirty="0"/>
              <a:t>Übernahme wohl möglich, wenngleich nach 5 Jahren veraltet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200" b="1" dirty="0"/>
              <a:t>Schule bleibt Eigentümerin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sz="1200" b="0" dirty="0"/>
              <a:t>Laptop ist Lehrmittel, nicht privates Device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sz="1200" b="0" dirty="0" err="1"/>
              <a:t>Seriennr</a:t>
            </a:r>
            <a:r>
              <a:rPr lang="de-DE" sz="1200" b="0" dirty="0"/>
              <a:t>. Registriert, darf nicht ausgeliehen werden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1200" b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1200" b="1" dirty="0"/>
              <a:t>Gerät ist personalisiert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das Gerät ist 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personalisiert</a:t>
            </a: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wie ein Lehrmittel (auf Bild verweisen) und für schulische Zwecke gedacht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Kann ein </a:t>
            </a:r>
            <a:r>
              <a:rPr lang="de-CH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SuS</a:t>
            </a: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den Laptop aus irgendeinem Grund (entschuldigt oder unentschuldigt) nicht nutzen, müssen die Lernziele auf anderem Weg erreicht werden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sz="12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1200" b="1" dirty="0"/>
              <a:t>Technischer Schutz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sz="1200" dirty="0"/>
              <a:t>Browserverlauf kann nicht gelöscht werden – wir haben Einsicht in ihre gesuchten Seiten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sz="1200" b="0" dirty="0"/>
              <a:t>Als Schutz: die Firewall funktioniert auch zu Hause (Drogen, Sex, Gewalt, Hacking, Alkohol…)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sz="1200" b="0" dirty="0"/>
              <a:t>Keine Installationen nicht durch </a:t>
            </a:r>
            <a:r>
              <a:rPr lang="de-DE" sz="1200" b="0" dirty="0" err="1"/>
              <a:t>SuS</a:t>
            </a:r>
            <a:r>
              <a:rPr lang="de-DE" sz="1200" b="0" dirty="0"/>
              <a:t> möglich, weder Apps und Programme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AFCD48-009C-4DB5-9D55-4B37B22B29E1}" type="slidenum">
              <a:rPr lang="en-CH" smtClean="0"/>
              <a:t>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40900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200" b="1" dirty="0"/>
              <a:t>Transport und Pflege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Sorgfalt, Ordnung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 geschütztem Ort aufbewahren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Transport: in der Handarbeit wird eine Tasche genäht. Diese schützt vor Kratzer und Feuchtigkeit- aber nicht vor Schlägen.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CH" sz="1200" b="0" dirty="0"/>
          </a:p>
          <a:p>
            <a:r>
              <a:rPr lang="de-CH" sz="1200" b="1" dirty="0"/>
              <a:t>Verantwortung der Eltern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Nur für schulische Zwecke, aber bestimmter privater Nutzen ist nicht auszuschliessen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Verantwortung der Eltern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Einsicht in Verlauf und Verhalten der Kinder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Bildschirmzeiten vereinbaren </a:t>
            </a:r>
            <a:r>
              <a:rPr lang="de-CH" sz="12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3"/>
              </a:rPr>
              <a:t>– Orientierung für die Schweiz: Jugend und Medien, die Plattform des Bundes, www.jugendundmedien.ch</a:t>
            </a:r>
            <a:endParaRPr lang="de-CH" sz="1200" b="0" i="0" u="sng" strike="noStrike" dirty="0">
              <a:solidFill>
                <a:srgbClr val="1155CC"/>
              </a:solidFill>
              <a:effectLst/>
              <a:latin typeface="Arial" panose="020B0604020202020204" pitchFamily="34" charset="0"/>
            </a:endParaRPr>
          </a:p>
          <a:p>
            <a:pPr marL="1200150" lvl="2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CH" sz="1200" b="0" i="0" u="none" strike="noStrike" dirty="0">
                <a:solidFill>
                  <a:srgbClr val="0000FF"/>
                </a:solidFill>
                <a:effectLst/>
                <a:latin typeface="Arial" panose="020B0604020202020204" pitchFamily="34" charset="0"/>
              </a:rPr>
              <a:t>Statt einer festen Minutenregel: Bildschirmzeiten altersgerecht und gemeinsam vereinbaren</a:t>
            </a:r>
          </a:p>
          <a:p>
            <a:pPr marL="1200150" lvl="2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CH" sz="1200" b="0" i="0" u="none" strike="noStrike" dirty="0">
                <a:solidFill>
                  <a:srgbClr val="0000FF"/>
                </a:solidFill>
                <a:effectLst/>
                <a:latin typeface="Arial" panose="020B0604020202020204" pitchFamily="34" charset="0"/>
              </a:rPr>
              <a:t>und regelmässig überprüfen (Tipps je nach Alter bei Jugend und Medien).</a:t>
            </a: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CH" sz="1200" b="0" i="0" u="none" strike="noStrike" dirty="0">
                <a:solidFill>
                  <a:srgbClr val="0000FF"/>
                </a:solidFill>
                <a:effectLst/>
                <a:latin typeface="Arial" panose="020B0604020202020204" pitchFamily="34" charset="0"/>
              </a:rPr>
              <a:t>Geräte nicht im Schlafzimmer lassen!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CH" sz="1200" b="0" dirty="0"/>
          </a:p>
          <a:p>
            <a:r>
              <a:rPr lang="de-CH" sz="1200" b="1" dirty="0"/>
              <a:t>Nutzung Chat in MS Teams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«privater» Nutzen kann auch schulischer Nutzen sein: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Gruppenarbeit  (Vernetzung/Kooperation)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Übung von Medienkompetenz, insbesondere Chatten muss auch geübt werden (M+I-Lehrplan)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Soziale Kontakte und Kommunikation wie im Schulzimmer, Gang, Pausenplatz, Schulareal sind ohne weiteres möglich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CH" sz="120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r>
              <a:rPr lang="de-CH" sz="1200" b="1" dirty="0"/>
              <a:t>Ständige Verfügbarkeit?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Keine ständige Verfügbarkeit: LP schreiben keine </a:t>
            </a:r>
            <a:r>
              <a:rPr lang="de-CH" sz="1200" i="1" dirty="0">
                <a:solidFill>
                  <a:schemeClr val="accent2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unangekündigten</a:t>
            </a: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Nachrichten, welche bis am nächsten Tag zu erledigen sind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AFCD48-009C-4DB5-9D55-4B37B22B29E1}" type="slidenum">
              <a:rPr lang="en-CH" smtClean="0"/>
              <a:t>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665424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200" b="1" dirty="0"/>
              <a:t>Besprechung in der Schule, Unterschrift zu Hause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/>
              <a:t>Weisungen Internet: </a:t>
            </a: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Sie werden erst den Kindern erklärt und dann heimgegeben. Die Eltern sollen sie gemeinsam mit den Kindern durchgehen und ebenfalls unterschreiben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Nutzungsvereinbarung: betrifft Haftung und Verantwortung der Eltern</a:t>
            </a:r>
          </a:p>
          <a:p>
            <a:endParaRPr lang="de-CH" sz="1200" b="0" dirty="0"/>
          </a:p>
          <a:p>
            <a:r>
              <a:rPr lang="de-DE" sz="1200" b="1" dirty="0" err="1"/>
              <a:t>Ausschliesslich</a:t>
            </a:r>
            <a:r>
              <a:rPr lang="de-DE" sz="1200" b="1" dirty="0"/>
              <a:t> für schulische Zwecke – privater Nutzen zu Hause in Verantwortung der Eltern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Nutzung ist für schulische Zwecke vorgesehen. Kinder sollen lernen, das Gerät wie ein Gerät ihres Arbeitsgebers zu behandeln (Trennung von Privat und Beruf)</a:t>
            </a:r>
          </a:p>
          <a:p>
            <a:endParaRPr lang="de-DE" sz="1200" b="0" dirty="0"/>
          </a:p>
          <a:p>
            <a:r>
              <a:rPr lang="de-CH" sz="1200" b="1" dirty="0"/>
              <a:t>Haftung für fahrlässige und vorsätzliche Beschädigung sowie Verlust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b="0" dirty="0"/>
              <a:t>Mängel und Defekte werden von Schule übernommen, nicht aber fahrlässige und vorsätzliche Beschädigung sowie Verlust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b="0" dirty="0"/>
              <a:t>Bei Diebstahl Polizeirapport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CH" sz="1200" b="0" dirty="0"/>
          </a:p>
          <a:p>
            <a:r>
              <a:rPr lang="de-CH" sz="1200" b="1" dirty="0"/>
              <a:t>Schäden unverzüglich melden</a:t>
            </a:r>
          </a:p>
          <a:p>
            <a:r>
              <a:rPr lang="de-CH" sz="1200" b="0" dirty="0"/>
              <a:t>An KLP</a:t>
            </a:r>
          </a:p>
          <a:p>
            <a:endParaRPr lang="de-CH" sz="1200" b="0" dirty="0"/>
          </a:p>
          <a:p>
            <a:r>
              <a:rPr lang="de-CH" sz="1200" b="1" dirty="0"/>
              <a:t>Einsichtsrecht der Schule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Stichproben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gesamte Einsicht auf Verdacht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danach </a:t>
            </a:r>
            <a:r>
              <a:rPr lang="de-CH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Disziplanarmassnahmen</a:t>
            </a: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möglich</a:t>
            </a:r>
          </a:p>
          <a:p>
            <a:endParaRPr lang="de-CH" sz="1200" b="0" dirty="0"/>
          </a:p>
          <a:p>
            <a:r>
              <a:rPr lang="de-CH" sz="1200" b="1" dirty="0"/>
              <a:t>Private Nutzung zu Hause in der Verantwortung der Eltern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Privater – insbesondere missbräuchlicher - Nutzen zu Hause liegt in Verantwortung der Eltern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AFCD48-009C-4DB5-9D55-4B37B22B29E1}" type="slidenum">
              <a:rPr lang="en-CH" smtClean="0"/>
              <a:t>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06987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AFCD48-009C-4DB5-9D55-4B37B22B29E1}" type="slidenum">
              <a:rPr lang="en-CH" smtClean="0"/>
              <a:t>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485819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AFCD48-009C-4DB5-9D55-4B37B22B29E1}" type="slidenum">
              <a:rPr lang="en-CH" smtClean="0"/>
              <a:t>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15841917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69F88-DE42-908E-5FC9-D48B6A5A5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BDB9C29-8EC7-E502-004F-AE7117B075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245C2C3-ABB0-5624-8B50-A59EBDC42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8C7A2-7E60-4B0C-AC43-AD34FE91F27F}" type="datetimeFigureOut">
              <a:rPr lang="en-CH" smtClean="0"/>
              <a:t>14/09/2022</a:t>
            </a:fld>
            <a:endParaRPr lang="en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4D435E-F1FB-DA78-89BE-68CAF3A03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80A3CA1-ACCF-8083-C11F-9B5EA1935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3FDC-84F7-4916-88CB-B786AC4A11FE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83087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418997-3B14-E242-CD17-61C40101E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CFBF198-854B-283F-0F94-9B8FBF569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D020AD-4B1E-5CDD-EC70-2FC8CE47E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8C7A2-7E60-4B0C-AC43-AD34FE91F27F}" type="datetimeFigureOut">
              <a:rPr lang="en-CH" smtClean="0"/>
              <a:t>14/09/2022</a:t>
            </a:fld>
            <a:endParaRPr lang="en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18EF69D-8A02-39BB-7246-5DAC4EE52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EFA118D-1C09-AF81-A2DF-6F9807C51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3FDC-84F7-4916-88CB-B786AC4A11FE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89622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324812-F99C-2E10-82FC-EF00B5759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F0529BF-FCD9-DB75-A652-48ED769D92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14E3EE6-2F28-EE9D-B314-34DB2A298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8C7A2-7E60-4B0C-AC43-AD34FE91F27F}" type="datetimeFigureOut">
              <a:rPr lang="en-CH" smtClean="0"/>
              <a:t>14/09/2022</a:t>
            </a:fld>
            <a:endParaRPr lang="en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F6AA234-A090-7EAB-3A89-C4213FF13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806D44-94BE-1FD2-27B4-F459393D4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3FDC-84F7-4916-88CB-B786AC4A11FE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93533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297FCD-C191-58F1-6198-F54906E18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79AE41-D42F-D9C2-95A9-5243289FEF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9B99505-9316-8B4A-C679-A6329421AC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0939BD9-51FE-E931-8E6A-FABA90F9B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8C7A2-7E60-4B0C-AC43-AD34FE91F27F}" type="datetimeFigureOut">
              <a:rPr lang="en-CH" smtClean="0"/>
              <a:t>14/09/2022</a:t>
            </a:fld>
            <a:endParaRPr lang="en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50FE3A8-ABAB-4C73-83CE-74D01BD48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5E60049-59BA-722E-4E1A-1888A2D8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3FDC-84F7-4916-88CB-B786AC4A11FE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32810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1C5A14-D7C4-0490-C5EB-68E3342FA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DF865A-9B0B-E538-0E8F-A2854406F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89FF0F-AC25-E927-BCEE-B3B164FD9C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81C7180-C737-691E-ADC6-30B2CCC55D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7DEED6B-7A21-260A-A6F5-7AABEE17D1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EC9DC2E-371B-B964-26F9-6CC07C570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8C7A2-7E60-4B0C-AC43-AD34FE91F27F}" type="datetimeFigureOut">
              <a:rPr lang="en-CH" smtClean="0"/>
              <a:t>14/09/2022</a:t>
            </a:fld>
            <a:endParaRPr lang="en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E00CB51-BAB5-7D8C-362C-4CC5ABD65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147AC1C-7FCF-A14C-F1B2-82CAFF853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3FDC-84F7-4916-88CB-B786AC4A11FE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1655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3C3EEC-14DA-427A-2AF0-9E62345C0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19079E1-33BB-9B41-DC86-EE23020F7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8C7A2-7E60-4B0C-AC43-AD34FE91F27F}" type="datetimeFigureOut">
              <a:rPr lang="en-CH" smtClean="0"/>
              <a:t>14/09/2022</a:t>
            </a:fld>
            <a:endParaRPr lang="en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5253F70-35E0-33CB-CAD7-F135FCA67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A1DBE8B-CC8A-CA1E-E6EE-B8E2DFF0D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3FDC-84F7-4916-88CB-B786AC4A11FE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97515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812FDC-EE7E-D251-B8C0-F6C725DF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8C7A2-7E60-4B0C-AC43-AD34FE91F27F}" type="datetimeFigureOut">
              <a:rPr lang="en-CH" smtClean="0"/>
              <a:t>14/09/2022</a:t>
            </a:fld>
            <a:endParaRPr lang="en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962223B-8DFF-05C9-D3D4-1245864AB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73709C9-C94B-2B88-46B9-2BE1BF77B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3FDC-84F7-4916-88CB-B786AC4A11FE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1930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A8480E-FB20-10FA-BB9A-89612F770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9BF8426-2BC4-DB98-D542-6F5D7B830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B545B5B-4867-BE58-3C4F-9431EF962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76F4198-9123-5A61-6DF5-A8BBC4C2B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8C7A2-7E60-4B0C-AC43-AD34FE91F27F}" type="datetimeFigureOut">
              <a:rPr lang="en-CH" smtClean="0"/>
              <a:t>14/09/2022</a:t>
            </a:fld>
            <a:endParaRPr lang="en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F275BD-EF4C-10FA-B55E-AFE8A62F0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F9EE355-200F-979A-68BB-B9A1C33B0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3FDC-84F7-4916-88CB-B786AC4A11FE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31150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FEC7E9-5B72-3521-D817-6F5899C46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6C407F2-DDD9-2829-630B-15A4BABBEF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E7FC308-4070-9DD3-7163-1892315D1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D16418B-48BC-D91C-EDF9-4EF87D5EB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8C7A2-7E60-4B0C-AC43-AD34FE91F27F}" type="datetimeFigureOut">
              <a:rPr lang="en-CH" smtClean="0"/>
              <a:t>14/09/2022</a:t>
            </a:fld>
            <a:endParaRPr lang="en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7BA114A-5F57-BC6C-9671-9C5C36C4B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00B50BD-58C5-5319-C5FC-D374CDEBB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3FDC-84F7-4916-88CB-B786AC4A11FE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41295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5096DE-12F8-C8FA-86FF-95FDD3B6A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CAA0AAC-4C0F-DF0A-03EC-B9B416971D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69380FA-891B-5CA9-FF0C-248E09F91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8C7A2-7E60-4B0C-AC43-AD34FE91F27F}" type="datetimeFigureOut">
              <a:rPr lang="en-CH" smtClean="0"/>
              <a:t>14/09/2022</a:t>
            </a:fld>
            <a:endParaRPr lang="en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ADBC816-9A87-B6AD-9643-3615A735C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A86CED-E343-CD34-8082-6859C3B0B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3FDC-84F7-4916-88CB-B786AC4A11FE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03478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30C0C1E-B135-2550-C537-4E06F0459C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781A1BF-F81E-CE82-D5D1-5B1C7DCACC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497364D-D7F3-300D-E632-180B0E202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8C7A2-7E60-4B0C-AC43-AD34FE91F27F}" type="datetimeFigureOut">
              <a:rPr lang="en-CH" smtClean="0"/>
              <a:t>14/09/2022</a:t>
            </a:fld>
            <a:endParaRPr lang="en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6AFEB30-6604-CE16-D5AC-4036A9FD3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39D0142-0AA5-8432-6903-BA32A95B3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03FDC-84F7-4916-88CB-B786AC4A11FE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8640411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1C71CD2-C56C-798D-9297-0BE335D4E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245FA70-EBB8-B658-DA2A-7B97B66302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B6F82C-3C9B-73D7-2308-8E2074ABF0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8C7A2-7E60-4B0C-AC43-AD34FE91F27F}" type="datetimeFigureOut">
              <a:rPr lang="en-CH" smtClean="0"/>
              <a:t>14/09/2022</a:t>
            </a:fld>
            <a:endParaRPr lang="en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8DCCB0F-EA22-3B6C-3F70-D0F88C61A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82093BB-257A-E44B-DA1C-E640E1D016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03FDC-84F7-4916-88CB-B786AC4A11FE}" type="slidenum">
              <a:rPr lang="en-CH" smtClean="0"/>
              <a:t>‹Nr.›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62617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Relationship Id="rId4" Type="http://schemas.openxmlformats.org/officeDocument/2006/relationships/image" Target="../media/image2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Relationship Id="rId4" Type="http://schemas.openxmlformats.org/officeDocument/2006/relationships/image" Target="../media/image3.jpe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eg"/><Relationship Id="rId4" Type="http://schemas.openxmlformats.org/officeDocument/2006/relationships/image" Target="../media/image5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e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>
            <a:extLst>
              <a:ext uri="{FF2B5EF4-FFF2-40B4-BE49-F238E27FC236}">
                <a16:creationId xmlns:a16="http://schemas.microsoft.com/office/drawing/2014/main" id="{3284BC7F-0E1E-8B15-92F9-CABCF4262D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12204000" cy="227640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FD010E97-8929-0889-2264-C8B99993941C}"/>
              </a:ext>
            </a:extLst>
          </p:cNvPr>
          <p:cNvSpPr txBox="1">
            <a:spLocks/>
          </p:cNvSpPr>
          <p:nvPr/>
        </p:nvSpPr>
        <p:spPr>
          <a:xfrm>
            <a:off x="737610" y="3545896"/>
            <a:ext cx="8229601" cy="6989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2800" b="1" dirty="0"/>
              <a:t>1to1 Computing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8F40AA99-E881-866D-D7FB-00C83D853136}"/>
              </a:ext>
            </a:extLst>
          </p:cNvPr>
          <p:cNvSpPr txBox="1">
            <a:spLocks/>
          </p:cNvSpPr>
          <p:nvPr/>
        </p:nvSpPr>
        <p:spPr>
          <a:xfrm>
            <a:off x="737610" y="4465937"/>
            <a:ext cx="7481363" cy="12275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CH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400" dirty="0">
                <a:solidFill>
                  <a:schemeClr val="tx1"/>
                </a:solidFill>
              </a:rPr>
              <a:t>Umsetzung an der Oberstufe Eschenbach</a:t>
            </a:r>
          </a:p>
        </p:txBody>
      </p:sp>
    </p:spTree>
    <p:extLst>
      <p:ext uri="{BB962C8B-B14F-4D97-AF65-F5344CB8AC3E}">
        <p14:creationId xmlns:p14="http://schemas.microsoft.com/office/powerpoint/2010/main" val="3476349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>
            <a:extLst>
              <a:ext uri="{FF2B5EF4-FFF2-40B4-BE49-F238E27FC236}">
                <a16:creationId xmlns:a16="http://schemas.microsoft.com/office/drawing/2014/main" id="{3284BC7F-0E1E-8B15-92F9-CABCF4262D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12204000" cy="227640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E2548A1A-DF92-13E5-B2C2-2C53978EB842}"/>
              </a:ext>
            </a:extLst>
          </p:cNvPr>
          <p:cNvSpPr txBox="1">
            <a:spLocks/>
          </p:cNvSpPr>
          <p:nvPr/>
        </p:nvSpPr>
        <p:spPr>
          <a:xfrm>
            <a:off x="1579756" y="2101285"/>
            <a:ext cx="8229600" cy="590713"/>
          </a:xfrm>
          <a:prstGeom prst="rect">
            <a:avLst/>
          </a:prstGeom>
        </p:spPr>
        <p:txBody>
          <a:bodyPr>
            <a:normAutofit fontScale="3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de-DE" b="1" dirty="0"/>
            </a:br>
            <a:r>
              <a:rPr lang="de-DE" sz="7500" b="1" dirty="0"/>
              <a:t>IT-Bildungsoffensive</a:t>
            </a:r>
          </a:p>
        </p:txBody>
      </p:sp>
      <p:pic>
        <p:nvPicPr>
          <p:cNvPr id="6" name="Picture 4" descr="digitale-Arbeitswelt">
            <a:extLst>
              <a:ext uri="{FF2B5EF4-FFF2-40B4-BE49-F238E27FC236}">
                <a16:creationId xmlns:a16="http://schemas.microsoft.com/office/drawing/2014/main" id="{CFE4B7F4-3611-D38E-7AFE-04FBDEEE1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652" y="2698709"/>
            <a:ext cx="6694696" cy="37657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19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>
            <a:extLst>
              <a:ext uri="{FF2B5EF4-FFF2-40B4-BE49-F238E27FC236}">
                <a16:creationId xmlns:a16="http://schemas.microsoft.com/office/drawing/2014/main" id="{3284BC7F-0E1E-8B15-92F9-CABCF4262D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12204000" cy="227640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063B6001-0644-32F6-EEA9-48FEFBC89DDE}"/>
              </a:ext>
            </a:extLst>
          </p:cNvPr>
          <p:cNvSpPr txBox="1">
            <a:spLocks/>
          </p:cNvSpPr>
          <p:nvPr/>
        </p:nvSpPr>
        <p:spPr>
          <a:xfrm>
            <a:off x="1883234" y="2568880"/>
            <a:ext cx="8229600" cy="5907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800" b="1" dirty="0"/>
              <a:t>Ziele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C1346508-BD12-A42C-8EC3-0A05C74A8C58}"/>
              </a:ext>
            </a:extLst>
          </p:cNvPr>
          <p:cNvGrpSpPr/>
          <p:nvPr/>
        </p:nvGrpSpPr>
        <p:grpSpPr>
          <a:xfrm>
            <a:off x="2653403" y="2390498"/>
            <a:ext cx="6251111" cy="3836131"/>
            <a:chOff x="1125096" y="1549358"/>
            <a:chExt cx="6602165" cy="4350277"/>
          </a:xfrm>
        </p:grpSpPr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2E5F28EE-AEA5-802F-5584-C20615B457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278548" y="1595820"/>
              <a:ext cx="6448713" cy="430381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softEdge rad="112500"/>
            </a:effectLst>
            <a:scene3d>
              <a:camera prst="orthographicFront">
                <a:rot lat="0" lon="0" rev="10800000"/>
              </a:camera>
              <a:lightRig rig="threePt" dir="t"/>
            </a:scene3d>
          </p:spPr>
        </p:pic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EF01EFAF-E712-D17F-AFC9-BD1D4F9AE8E2}"/>
                </a:ext>
              </a:extLst>
            </p:cNvPr>
            <p:cNvSpPr/>
            <p:nvPr/>
          </p:nvSpPr>
          <p:spPr>
            <a:xfrm>
              <a:off x="1125096" y="1549358"/>
              <a:ext cx="6371303" cy="4279939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7000">
                  <a:schemeClr val="bg1">
                    <a:alpha val="94000"/>
                  </a:schemeClr>
                </a:gs>
                <a:gs pos="83000">
                  <a:schemeClr val="bg1">
                    <a:alpha val="9700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  <a:effectLst>
              <a:reflection endPos="0" dist="50800" dir="5400000" sy="-100000" algn="bl" rotWithShape="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F94EE418-DB59-1D66-7084-C05AA9216CCC}"/>
              </a:ext>
            </a:extLst>
          </p:cNvPr>
          <p:cNvSpPr txBox="1">
            <a:spLocks/>
          </p:cNvSpPr>
          <p:nvPr/>
        </p:nvSpPr>
        <p:spPr>
          <a:xfrm>
            <a:off x="1883234" y="3047263"/>
            <a:ext cx="8229600" cy="4276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de-CH" sz="2400" dirty="0"/>
              <a:t>Umgang mit digitalen Medien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CH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D9459924-8DE1-8B1E-D01D-D8AD567460FC}"/>
              </a:ext>
            </a:extLst>
          </p:cNvPr>
          <p:cNvSpPr txBox="1">
            <a:spLocks/>
          </p:cNvSpPr>
          <p:nvPr/>
        </p:nvSpPr>
        <p:spPr>
          <a:xfrm>
            <a:off x="1883234" y="3610963"/>
            <a:ext cx="8229600" cy="579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5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35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2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2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400" dirty="0"/>
              <a:t>Individualisiertes Lernen</a:t>
            </a:r>
          </a:p>
          <a:p>
            <a:pPr marL="0" indent="0">
              <a:buFont typeface="Wingdings" charset="2"/>
              <a:buNone/>
            </a:pPr>
            <a:endParaRPr lang="de-CH" dirty="0"/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8FAC3BED-D1EE-C15B-4ABC-B7CA9CE13F36}"/>
              </a:ext>
            </a:extLst>
          </p:cNvPr>
          <p:cNvSpPr txBox="1">
            <a:spLocks/>
          </p:cNvSpPr>
          <p:nvPr/>
        </p:nvSpPr>
        <p:spPr>
          <a:xfrm>
            <a:off x="1883234" y="4854324"/>
            <a:ext cx="8229600" cy="5358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5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35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2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2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400" dirty="0"/>
              <a:t>kompetenzorientierter Unterricht </a:t>
            </a:r>
          </a:p>
          <a:p>
            <a:pPr marL="0" indent="0">
              <a:buFont typeface="Wingdings" charset="2"/>
              <a:buNone/>
            </a:pPr>
            <a:endParaRPr lang="de-CH" dirty="0"/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235B3B3F-AEB8-4D49-42BE-7672BDFE19B9}"/>
              </a:ext>
            </a:extLst>
          </p:cNvPr>
          <p:cNvSpPr txBox="1">
            <a:spLocks/>
          </p:cNvSpPr>
          <p:nvPr/>
        </p:nvSpPr>
        <p:spPr>
          <a:xfrm>
            <a:off x="1883234" y="4222354"/>
            <a:ext cx="8229600" cy="6001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5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35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2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2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400" dirty="0"/>
              <a:t>Kooperatives und vernetztes Lernen </a:t>
            </a:r>
          </a:p>
          <a:p>
            <a:pPr marL="0" indent="0">
              <a:buFont typeface="Wingdings" charset="2"/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3353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>
            <a:extLst>
              <a:ext uri="{FF2B5EF4-FFF2-40B4-BE49-F238E27FC236}">
                <a16:creationId xmlns:a16="http://schemas.microsoft.com/office/drawing/2014/main" id="{3284BC7F-0E1E-8B15-92F9-CABCF4262D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12204000" cy="227640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23" name="Grafik 22" descr="Ein Bild, das Text, Computer, Visitenkarte enthält.&#10;&#10;Automatisch generierte Beschreibung">
            <a:extLst>
              <a:ext uri="{FF2B5EF4-FFF2-40B4-BE49-F238E27FC236}">
                <a16:creationId xmlns:a16="http://schemas.microsoft.com/office/drawing/2014/main" id="{A931C0B7-33CE-C271-475B-C84C3F354C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396" y="1993422"/>
            <a:ext cx="5862188" cy="4396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Rechteck 24">
            <a:extLst>
              <a:ext uri="{FF2B5EF4-FFF2-40B4-BE49-F238E27FC236}">
                <a16:creationId xmlns:a16="http://schemas.microsoft.com/office/drawing/2014/main" id="{F5E5772D-635F-2BA2-2362-47912855AC4E}"/>
              </a:ext>
            </a:extLst>
          </p:cNvPr>
          <p:cNvSpPr/>
          <p:nvPr/>
        </p:nvSpPr>
        <p:spPr>
          <a:xfrm>
            <a:off x="2615971" y="2000670"/>
            <a:ext cx="6753582" cy="4536734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7000">
                <a:schemeClr val="bg1">
                  <a:alpha val="93000"/>
                </a:schemeClr>
              </a:gs>
              <a:gs pos="83000">
                <a:schemeClr val="bg1"/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Inhaltsplatzhalter 2">
            <a:extLst>
              <a:ext uri="{FF2B5EF4-FFF2-40B4-BE49-F238E27FC236}">
                <a16:creationId xmlns:a16="http://schemas.microsoft.com/office/drawing/2014/main" id="{9C4AB808-3D02-DA76-A5F4-76E8B403F4C0}"/>
              </a:ext>
            </a:extLst>
          </p:cNvPr>
          <p:cNvSpPr txBox="1">
            <a:spLocks/>
          </p:cNvSpPr>
          <p:nvPr/>
        </p:nvSpPr>
        <p:spPr>
          <a:xfrm>
            <a:off x="1981200" y="3387215"/>
            <a:ext cx="8229600" cy="4276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de-DE" sz="2400" dirty="0"/>
              <a:t>konvertibles Laptop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CH" dirty="0"/>
          </a:p>
        </p:txBody>
      </p:sp>
      <p:sp>
        <p:nvSpPr>
          <p:cNvPr id="27" name="Inhaltsplatzhalter 2">
            <a:extLst>
              <a:ext uri="{FF2B5EF4-FFF2-40B4-BE49-F238E27FC236}">
                <a16:creationId xmlns:a16="http://schemas.microsoft.com/office/drawing/2014/main" id="{3ED00480-3538-AF47-2D04-79267E22BA6B}"/>
              </a:ext>
            </a:extLst>
          </p:cNvPr>
          <p:cNvSpPr txBox="1">
            <a:spLocks/>
          </p:cNvSpPr>
          <p:nvPr/>
        </p:nvSpPr>
        <p:spPr>
          <a:xfrm>
            <a:off x="1981200" y="3885741"/>
            <a:ext cx="8229600" cy="579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5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35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2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2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/>
              <a:t>bis Ende Schulzeit</a:t>
            </a:r>
          </a:p>
          <a:p>
            <a:pPr marL="0" indent="0">
              <a:buFont typeface="Wingdings" charset="2"/>
              <a:buNone/>
            </a:pPr>
            <a:endParaRPr lang="de-CH" dirty="0"/>
          </a:p>
        </p:txBody>
      </p:sp>
      <p:sp>
        <p:nvSpPr>
          <p:cNvPr id="28" name="Inhaltsplatzhalter 2">
            <a:extLst>
              <a:ext uri="{FF2B5EF4-FFF2-40B4-BE49-F238E27FC236}">
                <a16:creationId xmlns:a16="http://schemas.microsoft.com/office/drawing/2014/main" id="{47F47144-57AF-93AD-4929-78840CEABC6D}"/>
              </a:ext>
            </a:extLst>
          </p:cNvPr>
          <p:cNvSpPr txBox="1">
            <a:spLocks/>
          </p:cNvSpPr>
          <p:nvPr/>
        </p:nvSpPr>
        <p:spPr>
          <a:xfrm>
            <a:off x="1981200" y="5006588"/>
            <a:ext cx="8229600" cy="5358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5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35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2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2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/>
              <a:t>Gerät ist personalisiert</a:t>
            </a:r>
          </a:p>
          <a:p>
            <a:pPr marL="0" indent="0">
              <a:buFont typeface="Wingdings" charset="2"/>
              <a:buNone/>
            </a:pPr>
            <a:endParaRPr lang="de-CH" dirty="0"/>
          </a:p>
        </p:txBody>
      </p:sp>
      <p:sp>
        <p:nvSpPr>
          <p:cNvPr id="29" name="Inhaltsplatzhalter 2">
            <a:extLst>
              <a:ext uri="{FF2B5EF4-FFF2-40B4-BE49-F238E27FC236}">
                <a16:creationId xmlns:a16="http://schemas.microsoft.com/office/drawing/2014/main" id="{F6A3BB28-86F5-9A2D-2AA8-9096BF5A0D7F}"/>
              </a:ext>
            </a:extLst>
          </p:cNvPr>
          <p:cNvSpPr txBox="1">
            <a:spLocks/>
          </p:cNvSpPr>
          <p:nvPr/>
        </p:nvSpPr>
        <p:spPr>
          <a:xfrm>
            <a:off x="1981200" y="4434883"/>
            <a:ext cx="8229600" cy="6001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5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35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2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2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/>
              <a:t>Schule bleibt Eigentümerin (Kaufoption)</a:t>
            </a:r>
          </a:p>
          <a:p>
            <a:pPr marL="0" indent="0">
              <a:buFont typeface="Wingdings" charset="2"/>
              <a:buNone/>
            </a:pPr>
            <a:endParaRPr lang="de-CH" dirty="0"/>
          </a:p>
        </p:txBody>
      </p:sp>
      <p:sp>
        <p:nvSpPr>
          <p:cNvPr id="30" name="Inhaltsplatzhalter 2">
            <a:extLst>
              <a:ext uri="{FF2B5EF4-FFF2-40B4-BE49-F238E27FC236}">
                <a16:creationId xmlns:a16="http://schemas.microsoft.com/office/drawing/2014/main" id="{0C36F520-86E3-F9EC-A30F-E112DC1D8342}"/>
              </a:ext>
            </a:extLst>
          </p:cNvPr>
          <p:cNvSpPr txBox="1">
            <a:spLocks/>
          </p:cNvSpPr>
          <p:nvPr/>
        </p:nvSpPr>
        <p:spPr>
          <a:xfrm>
            <a:off x="1981200" y="5567996"/>
            <a:ext cx="8229600" cy="5358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5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35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2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2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/>
              <a:t>Technischer Schutz</a:t>
            </a:r>
          </a:p>
          <a:p>
            <a:pPr marL="0" indent="0">
              <a:buFont typeface="Wingdings" charset="2"/>
              <a:buNone/>
            </a:pPr>
            <a:endParaRPr lang="de-CH" dirty="0"/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EE58EDF3-DAB0-1C4E-3418-6F2699E1FCC2}"/>
              </a:ext>
            </a:extLst>
          </p:cNvPr>
          <p:cNvSpPr txBox="1">
            <a:spLocks/>
          </p:cNvSpPr>
          <p:nvPr/>
        </p:nvSpPr>
        <p:spPr>
          <a:xfrm>
            <a:off x="1877962" y="2725638"/>
            <a:ext cx="8229600" cy="5907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800" b="1" dirty="0"/>
              <a:t>Technik</a:t>
            </a:r>
          </a:p>
        </p:txBody>
      </p:sp>
    </p:spTree>
    <p:extLst>
      <p:ext uri="{BB962C8B-B14F-4D97-AF65-F5344CB8AC3E}">
        <p14:creationId xmlns:p14="http://schemas.microsoft.com/office/powerpoint/2010/main" val="312774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build="p"/>
      <p:bldP spid="27" grpId="0"/>
      <p:bldP spid="28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>
            <a:extLst>
              <a:ext uri="{FF2B5EF4-FFF2-40B4-BE49-F238E27FC236}">
                <a16:creationId xmlns:a16="http://schemas.microsoft.com/office/drawing/2014/main" id="{3284BC7F-0E1E-8B15-92F9-CABCF4262D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12204000" cy="227640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1F3B7AB-DB45-56D0-314B-B704CAB93A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2" t="7260"/>
          <a:stretch/>
        </p:blipFill>
        <p:spPr>
          <a:xfrm>
            <a:off x="3841879" y="2276409"/>
            <a:ext cx="5945154" cy="4016603"/>
          </a:xfrm>
          <a:prstGeom prst="rect">
            <a:avLst/>
          </a:prstGeom>
          <a:effectLst>
            <a:softEdge rad="241300"/>
          </a:effectLst>
          <a:scene3d>
            <a:camera prst="orthographicFront">
              <a:rot lat="0" lon="10799999" rev="0"/>
            </a:camera>
            <a:lightRig rig="threePt" dir="t"/>
          </a:scene3d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DD776E03-138C-3AEF-8FF9-5A6335DA555E}"/>
              </a:ext>
            </a:extLst>
          </p:cNvPr>
          <p:cNvSpPr/>
          <p:nvPr/>
        </p:nvSpPr>
        <p:spPr>
          <a:xfrm>
            <a:off x="3170543" y="2331372"/>
            <a:ext cx="6371303" cy="4279939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7000">
                <a:schemeClr val="bg1">
                  <a:alpha val="94000"/>
                </a:schemeClr>
              </a:gs>
              <a:gs pos="83000">
                <a:schemeClr val="bg1">
                  <a:alpha val="9700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  <a:effectLst>
            <a:reflection endPos="0" dist="508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971ADE3A-08AF-AEA4-DABA-CEC945DBDF93}"/>
              </a:ext>
            </a:extLst>
          </p:cNvPr>
          <p:cNvSpPr txBox="1">
            <a:spLocks/>
          </p:cNvSpPr>
          <p:nvPr/>
        </p:nvSpPr>
        <p:spPr>
          <a:xfrm>
            <a:off x="1987200" y="3306184"/>
            <a:ext cx="8229600" cy="4276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de-CH" sz="2400" dirty="0"/>
              <a:t>Transport und Pflege</a:t>
            </a:r>
          </a:p>
          <a:p>
            <a:pPr>
              <a:buFont typeface="Wingdings" panose="05000000000000000000" pitchFamily="2" charset="2"/>
              <a:buChar char="§"/>
            </a:pPr>
            <a:endParaRPr lang="de-CH" dirty="0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8274AC3B-9205-0DD1-68D0-BAFE7CF08F09}"/>
              </a:ext>
            </a:extLst>
          </p:cNvPr>
          <p:cNvSpPr txBox="1">
            <a:spLocks/>
          </p:cNvSpPr>
          <p:nvPr/>
        </p:nvSpPr>
        <p:spPr>
          <a:xfrm>
            <a:off x="1987200" y="3876922"/>
            <a:ext cx="8229600" cy="579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5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35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2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2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400" dirty="0"/>
              <a:t>Verantwortung der Eltern</a:t>
            </a:r>
          </a:p>
          <a:p>
            <a:pPr marL="0" indent="0">
              <a:buFont typeface="Wingdings" charset="2"/>
              <a:buNone/>
            </a:pPr>
            <a:endParaRPr lang="de-CH" dirty="0"/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51311E06-F495-1DB9-3232-4FB4BA73930F}"/>
              </a:ext>
            </a:extLst>
          </p:cNvPr>
          <p:cNvSpPr txBox="1">
            <a:spLocks/>
          </p:cNvSpPr>
          <p:nvPr/>
        </p:nvSpPr>
        <p:spPr>
          <a:xfrm>
            <a:off x="1987200" y="4507583"/>
            <a:ext cx="8229600" cy="5358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5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35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2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2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400" dirty="0"/>
              <a:t>Nutzung Chat in Teams</a:t>
            </a:r>
          </a:p>
          <a:p>
            <a:pPr marL="0" indent="0">
              <a:buFont typeface="Wingdings" charset="2"/>
              <a:buNone/>
            </a:pPr>
            <a:endParaRPr lang="de-CH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36E5F408-301F-3A12-244B-10E365A64C33}"/>
              </a:ext>
            </a:extLst>
          </p:cNvPr>
          <p:cNvSpPr txBox="1">
            <a:spLocks/>
          </p:cNvSpPr>
          <p:nvPr/>
        </p:nvSpPr>
        <p:spPr>
          <a:xfrm>
            <a:off x="1904223" y="2533442"/>
            <a:ext cx="8229600" cy="5907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800" b="1" dirty="0"/>
              <a:t>Zu Hause</a:t>
            </a: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C77F282C-D714-430E-17FF-B5AA48731AAB}"/>
              </a:ext>
            </a:extLst>
          </p:cNvPr>
          <p:cNvSpPr txBox="1">
            <a:spLocks/>
          </p:cNvSpPr>
          <p:nvPr/>
        </p:nvSpPr>
        <p:spPr>
          <a:xfrm>
            <a:off x="1987200" y="5171341"/>
            <a:ext cx="8229600" cy="5358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5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35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2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Wingdings" charset="2"/>
              <a:buChar char="§"/>
              <a:defRPr sz="1200" b="0" i="0" kern="1200">
                <a:solidFill>
                  <a:schemeClr val="tx1"/>
                </a:solidFill>
                <a:latin typeface="Dax Offc Wide"/>
                <a:ea typeface="+mn-ea"/>
                <a:cs typeface="Dax Offc Wide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400" dirty="0"/>
              <a:t>Hausaufgabenzeit bleibt unverändert bei 180 min/Woche</a:t>
            </a:r>
          </a:p>
          <a:p>
            <a:pPr marL="0" indent="0">
              <a:buFont typeface="Wingdings" charset="2"/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41531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build="p"/>
      <p:bldP spid="15" grpId="0"/>
      <p:bldP spid="16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>
            <a:extLst>
              <a:ext uri="{FF2B5EF4-FFF2-40B4-BE49-F238E27FC236}">
                <a16:creationId xmlns:a16="http://schemas.microsoft.com/office/drawing/2014/main" id="{3284BC7F-0E1E-8B15-92F9-CABCF4262D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12204000" cy="227640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2CF0C60F-CAFB-8175-8DF8-9C63257D59C0}"/>
              </a:ext>
            </a:extLst>
          </p:cNvPr>
          <p:cNvSpPr txBox="1">
            <a:spLocks/>
          </p:cNvSpPr>
          <p:nvPr/>
        </p:nvSpPr>
        <p:spPr>
          <a:xfrm>
            <a:off x="718458" y="2193474"/>
            <a:ext cx="10276114" cy="816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2800" b="1" dirty="0"/>
              <a:t>Weisungen für Schüler:innen / Nutzungsvereinbarung für Eltern</a:t>
            </a:r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C70D7A55-6BED-6721-3874-96E77126188E}"/>
              </a:ext>
            </a:extLst>
          </p:cNvPr>
          <p:cNvSpPr txBox="1">
            <a:spLocks/>
          </p:cNvSpPr>
          <p:nvPr/>
        </p:nvSpPr>
        <p:spPr>
          <a:xfrm>
            <a:off x="2151743" y="3139234"/>
            <a:ext cx="8903607" cy="29609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de-CH" sz="2400" dirty="0"/>
              <a:t>Besprechung in der Schule, Unterschrift zu Hause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2400" dirty="0" err="1"/>
              <a:t>Ausschliesslich</a:t>
            </a:r>
            <a:r>
              <a:rPr lang="de-DE" sz="2400" dirty="0"/>
              <a:t> für schulische Zwecke – privater Nutzen in Verantwortung der Eltern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CH" sz="2400" dirty="0"/>
              <a:t>Haftung für fahrlässige und vorsätzliche Beschädigung sowie Verlust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CH" sz="2400" dirty="0"/>
              <a:t>Schäden unverzüglich melden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CH" sz="2400" dirty="0"/>
              <a:t>Einsichtsrecht der Schule</a:t>
            </a:r>
          </a:p>
        </p:txBody>
      </p:sp>
    </p:spTree>
    <p:extLst>
      <p:ext uri="{BB962C8B-B14F-4D97-AF65-F5344CB8AC3E}">
        <p14:creationId xmlns:p14="http://schemas.microsoft.com/office/powerpoint/2010/main" val="2875880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>
            <a:extLst>
              <a:ext uri="{FF2B5EF4-FFF2-40B4-BE49-F238E27FC236}">
                <a16:creationId xmlns:a16="http://schemas.microsoft.com/office/drawing/2014/main" id="{3284BC7F-0E1E-8B15-92F9-CABCF4262D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12204000" cy="227640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2CF0C60F-CAFB-8175-8DF8-9C63257D59C0}"/>
              </a:ext>
            </a:extLst>
          </p:cNvPr>
          <p:cNvSpPr txBox="1">
            <a:spLocks/>
          </p:cNvSpPr>
          <p:nvPr/>
        </p:nvSpPr>
        <p:spPr>
          <a:xfrm>
            <a:off x="718458" y="2193474"/>
            <a:ext cx="10276114" cy="816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2800" b="1" dirty="0"/>
              <a:t>Tipps aus jugendundmedien.ch 						Flyer</a:t>
            </a:r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C70D7A55-6BED-6721-3874-96E77126188E}"/>
              </a:ext>
            </a:extLst>
          </p:cNvPr>
          <p:cNvSpPr txBox="1">
            <a:spLocks/>
          </p:cNvSpPr>
          <p:nvPr/>
        </p:nvSpPr>
        <p:spPr>
          <a:xfrm>
            <a:off x="2248809" y="3543300"/>
            <a:ext cx="8362042" cy="29609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de-CH" sz="2400" dirty="0"/>
              <a:t>WLAN lässt sich zu Hause einschränken (zeitlich und nach Gerät)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CH" sz="2400" dirty="0"/>
              <a:t>Achten Sie auf eine ausgewogene Freizeitgestaltung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CH" sz="2400" dirty="0"/>
              <a:t>Legen Sie bildschirmfreie Zeiten gemeinsam fest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CH" sz="2400" dirty="0"/>
              <a:t>Achten Sie auf Ihre Vorbildrolle</a:t>
            </a:r>
          </a:p>
          <a:p>
            <a:pPr>
              <a:buFont typeface="Wingdings" panose="05000000000000000000" pitchFamily="2" charset="2"/>
              <a:buChar char="§"/>
            </a:pPr>
            <a:endParaRPr lang="de-CH" sz="2400" dirty="0"/>
          </a:p>
          <a:p>
            <a:pPr>
              <a:buFont typeface="Wingdings" panose="05000000000000000000" pitchFamily="2" charset="2"/>
              <a:buChar char="§"/>
            </a:pP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315813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>
            <a:extLst>
              <a:ext uri="{FF2B5EF4-FFF2-40B4-BE49-F238E27FC236}">
                <a16:creationId xmlns:a16="http://schemas.microsoft.com/office/drawing/2014/main" id="{3284BC7F-0E1E-8B15-92F9-CABCF4262D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12204000" cy="227640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E99CA385-16A7-0B75-A4A1-DC97314FAE31}"/>
              </a:ext>
            </a:extLst>
          </p:cNvPr>
          <p:cNvSpPr txBox="1">
            <a:spLocks/>
          </p:cNvSpPr>
          <p:nvPr/>
        </p:nvSpPr>
        <p:spPr>
          <a:xfrm>
            <a:off x="1709056" y="2208819"/>
            <a:ext cx="7002772" cy="47378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800" b="1" dirty="0"/>
              <a:t>Fragen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EE690B35-4E5B-893F-1782-A41F9424F7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192" y="2615016"/>
            <a:ext cx="5622293" cy="3748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31679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4C08ADB76EEB44A307D35FF2B730B5" ma:contentTypeVersion="13" ma:contentTypeDescription="Ein neues Dokument erstellen." ma:contentTypeScope="" ma:versionID="4c6fba9864a5f41e979a77042de9e3e4">
  <xsd:schema xmlns:xsd="http://www.w3.org/2001/XMLSchema" xmlns:xs="http://www.w3.org/2001/XMLSchema" xmlns:p="http://schemas.microsoft.com/office/2006/metadata/properties" xmlns:ns2="33c210bb-75d0-4d79-bec8-ef7ae86a9188" xmlns:ns3="18eae639-32af-433c-bc0b-919fc36a29a0" targetNamespace="http://schemas.microsoft.com/office/2006/metadata/properties" ma:root="true" ma:fieldsID="212ca1a39b394a6f9ea425670fe88787" ns2:_="" ns3:_="">
    <xsd:import namespace="33c210bb-75d0-4d79-bec8-ef7ae86a9188"/>
    <xsd:import namespace="18eae639-32af-433c-bc0b-919fc36a29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c210bb-75d0-4d79-bec8-ef7ae86a91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dmarkierungen" ma:readOnly="false" ma:fieldId="{5cf76f15-5ced-4ddc-b409-7134ff3c332f}" ma:taxonomyMulti="true" ma:sspId="280413f8-e596-472e-8377-3e5fc7a8119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eae639-32af-433c-bc0b-919fc36a29a0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2b39a56-fba7-481a-832c-ae3daa078348}" ma:internalName="TaxCatchAll" ma:showField="CatchAllData" ma:web="18eae639-32af-433c-bc0b-919fc36a29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8eae639-32af-433c-bc0b-919fc36a29a0" xsi:nil="true"/>
    <lcf76f155ced4ddcb4097134ff3c332f xmlns="33c210bb-75d0-4d79-bec8-ef7ae86a918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E03192B-4029-4757-A846-64A8106B3FB7}"/>
</file>

<file path=customXml/itemProps2.xml><?xml version="1.0" encoding="utf-8"?>
<ds:datastoreItem xmlns:ds="http://schemas.openxmlformats.org/officeDocument/2006/customXml" ds:itemID="{4FF6A6B6-1B30-4C47-801B-A2523A523FF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2CAD9D-88F2-43D8-95BE-D729BC4C3302}">
  <ds:schemaRefs>
    <ds:schemaRef ds:uri="http://schemas.microsoft.com/office/2006/documentManagement/types"/>
    <ds:schemaRef ds:uri="http://schemas.openxmlformats.org/package/2006/metadata/core-properties"/>
    <ds:schemaRef ds:uri="b1fe5f81-18f2-4f2c-a962-e606b699572b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dcmitype/"/>
    <ds:schemaRef ds:uri="7d9617bc-9cdb-4df7-abe4-b20d07904f42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821</Words>
  <Application>Microsoft Office PowerPoint</Application>
  <PresentationFormat>Breitbild</PresentationFormat>
  <Paragraphs>133</Paragraphs>
  <Slides>8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Dax Offc Wide</vt:lpstr>
      <vt:lpstr>Wingdings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/>
  <cp:lastModifiedBy/>
  <cp:revision>5</cp:revision>
  <dcterms:created xsi:type="dcterms:W3CDTF">2022-09-12T11:23:11Z</dcterms:created>
  <dcterms:modified xsi:type="dcterms:W3CDTF">2022-09-14T07:06:13Z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0x010100894C08ADB76EEB44A307D35FF2B730B5</vt:lpwstr>
  </property>
  <property fmtid="{D5CDD505-2E9C-101B-9397-08002B2CF9AE}" pid="3" name="MediaServiceImageTags">
    <vt:lpwstr/>
  </property>
</Properties>
</file>